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7" r:id="rId3"/>
  </p:sldIdLst>
  <p:sldSz cx="21388388" cy="30275213"/>
  <p:notesSz cx="6858000" cy="9144000"/>
  <p:defaultText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65">
          <p15:clr>
            <a:srgbClr val="A4A3A4"/>
          </p15:clr>
        </p15:guide>
        <p15:guide id="3" orient="horz" pos="18541">
          <p15:clr>
            <a:srgbClr val="A4A3A4"/>
          </p15:clr>
        </p15:guide>
        <p15:guide id="5" pos="1319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89" autoAdjust="0"/>
    <p:restoredTop sz="94777" autoAdjust="0"/>
  </p:normalViewPr>
  <p:slideViewPr>
    <p:cSldViewPr snapToGrid="0" snapToObjects="1" showGuides="1">
      <p:cViewPr>
        <p:scale>
          <a:sx n="33" d="100"/>
          <a:sy n="33" d="100"/>
        </p:scale>
        <p:origin x="2142" y="-120"/>
      </p:cViewPr>
      <p:guideLst>
        <p:guide orient="horz" pos="265"/>
        <p:guide orient="horz" pos="18541"/>
        <p:guide pos="1319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4/16/2025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4/16/2025</a:t>
            </a:fld>
            <a:endParaRPr lang="en-US" dirty="0"/>
          </a:p>
        </p:txBody>
      </p:sp>
      <p:sp>
        <p:nvSpPr>
          <p:cNvPr id="4" name="Slide Image Placeholder 3"/>
          <p:cNvSpPr>
            <a:spLocks noGrp="1" noRot="1" noChangeAspect="1"/>
          </p:cNvSpPr>
          <p:nvPr>
            <p:ph type="sldImg" idx="2"/>
          </p:nvPr>
        </p:nvSpPr>
        <p:spPr>
          <a:xfrm>
            <a:off x="2217738" y="685800"/>
            <a:ext cx="24225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3038715" rtl="0" eaLnBrk="1" latinLnBrk="0" hangingPunct="1">
      <a:defRPr sz="4100" kern="1200">
        <a:solidFill>
          <a:schemeClr val="tx1"/>
        </a:solidFill>
        <a:latin typeface="+mn-lt"/>
        <a:ea typeface="+mn-ea"/>
        <a:cs typeface="+mn-cs"/>
      </a:defRPr>
    </a:lvl1pPr>
    <a:lvl2pPr marL="1519358" algn="l" defTabSz="3038715" rtl="0" eaLnBrk="1" latinLnBrk="0" hangingPunct="1">
      <a:defRPr sz="4100" kern="1200">
        <a:solidFill>
          <a:schemeClr val="tx1"/>
        </a:solidFill>
        <a:latin typeface="+mn-lt"/>
        <a:ea typeface="+mn-ea"/>
        <a:cs typeface="+mn-cs"/>
      </a:defRPr>
    </a:lvl2pPr>
    <a:lvl3pPr marL="3038715" algn="l" defTabSz="3038715" rtl="0" eaLnBrk="1" latinLnBrk="0" hangingPunct="1">
      <a:defRPr sz="4100" kern="1200">
        <a:solidFill>
          <a:schemeClr val="tx1"/>
        </a:solidFill>
        <a:latin typeface="+mn-lt"/>
        <a:ea typeface="+mn-ea"/>
        <a:cs typeface="+mn-cs"/>
      </a:defRPr>
    </a:lvl3pPr>
    <a:lvl4pPr marL="4558071" algn="l" defTabSz="3038715" rtl="0" eaLnBrk="1" latinLnBrk="0" hangingPunct="1">
      <a:defRPr sz="4100" kern="1200">
        <a:solidFill>
          <a:schemeClr val="tx1"/>
        </a:solidFill>
        <a:latin typeface="+mn-lt"/>
        <a:ea typeface="+mn-ea"/>
        <a:cs typeface="+mn-cs"/>
      </a:defRPr>
    </a:lvl4pPr>
    <a:lvl5pPr marL="6077429" algn="l" defTabSz="3038715" rtl="0" eaLnBrk="1" latinLnBrk="0" hangingPunct="1">
      <a:defRPr sz="4100" kern="1200">
        <a:solidFill>
          <a:schemeClr val="tx1"/>
        </a:solidFill>
        <a:latin typeface="+mn-lt"/>
        <a:ea typeface="+mn-ea"/>
        <a:cs typeface="+mn-cs"/>
      </a:defRPr>
    </a:lvl5pPr>
    <a:lvl6pPr marL="7596786" algn="l" defTabSz="3038715" rtl="0" eaLnBrk="1" latinLnBrk="0" hangingPunct="1">
      <a:defRPr sz="4100" kern="1200">
        <a:solidFill>
          <a:schemeClr val="tx1"/>
        </a:solidFill>
        <a:latin typeface="+mn-lt"/>
        <a:ea typeface="+mn-ea"/>
        <a:cs typeface="+mn-cs"/>
      </a:defRPr>
    </a:lvl6pPr>
    <a:lvl7pPr marL="9116145" algn="l" defTabSz="3038715" rtl="0" eaLnBrk="1" latinLnBrk="0" hangingPunct="1">
      <a:defRPr sz="4100" kern="1200">
        <a:solidFill>
          <a:schemeClr val="tx1"/>
        </a:solidFill>
        <a:latin typeface="+mn-lt"/>
        <a:ea typeface="+mn-ea"/>
        <a:cs typeface="+mn-cs"/>
      </a:defRPr>
    </a:lvl7pPr>
    <a:lvl8pPr marL="10635501" algn="l" defTabSz="3038715" rtl="0" eaLnBrk="1" latinLnBrk="0" hangingPunct="1">
      <a:defRPr sz="4100" kern="1200">
        <a:solidFill>
          <a:schemeClr val="tx1"/>
        </a:solidFill>
        <a:latin typeface="+mn-lt"/>
        <a:ea typeface="+mn-ea"/>
        <a:cs typeface="+mn-cs"/>
      </a:defRPr>
    </a:lvl8pPr>
    <a:lvl9pPr marL="12154859" algn="l" defTabSz="3038715"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183462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1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extLst>
      <p:ext uri="{BB962C8B-B14F-4D97-AF65-F5344CB8AC3E}">
        <p14:creationId xmlns:p14="http://schemas.microsoft.com/office/powerpoint/2010/main" val="3014640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74784A8-6F25-7449-9CCF-614BC1946BC7}"/>
              </a:ext>
            </a:extLst>
          </p:cNvPr>
          <p:cNvGraphicFramePr>
            <a:graphicFrameLocks noGrp="1"/>
          </p:cNvGraphicFramePr>
          <p:nvPr userDrawn="1">
            <p:extLst>
              <p:ext uri="{D42A27DB-BD31-4B8C-83A1-F6EECF244321}">
                <p14:modId xmlns:p14="http://schemas.microsoft.com/office/powerpoint/2010/main" val="1988771644"/>
              </p:ext>
            </p:extLst>
          </p:nvPr>
        </p:nvGraphicFramePr>
        <p:xfrm>
          <a:off x="-8726467" y="34253"/>
          <a:ext cx="8117859" cy="30210616"/>
        </p:xfrm>
        <a:graphic>
          <a:graphicData uri="http://schemas.openxmlformats.org/drawingml/2006/table">
            <a:tbl>
              <a:tblPr firstRow="1" bandRow="1">
                <a:tableStyleId>{5C22544A-7EE6-4342-B048-85BDC9FD1C3A}</a:tableStyleId>
              </a:tblPr>
              <a:tblGrid>
                <a:gridCol w="3480873">
                  <a:extLst>
                    <a:ext uri="{9D8B030D-6E8A-4147-A177-3AD203B41FA5}">
                      <a16:colId xmlns:a16="http://schemas.microsoft.com/office/drawing/2014/main" val="20000"/>
                    </a:ext>
                  </a:extLst>
                </a:gridCol>
                <a:gridCol w="4636986">
                  <a:extLst>
                    <a:ext uri="{9D8B030D-6E8A-4147-A177-3AD203B41FA5}">
                      <a16:colId xmlns:a16="http://schemas.microsoft.com/office/drawing/2014/main" val="20001"/>
                    </a:ext>
                  </a:extLst>
                </a:gridCol>
              </a:tblGrid>
              <a:tr h="117073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dirty="0">
                          <a:solidFill>
                            <a:srgbClr val="1F3A4E"/>
                          </a:solidFill>
                          <a:latin typeface="Arial Black" panose="020B0A04020102020204" pitchFamily="34" charset="0"/>
                        </a:rPr>
                        <a:t>QUICK START GUIDE</a:t>
                      </a:r>
                      <a:br>
                        <a:rPr lang="en-US" sz="3200" b="0" spc="600" dirty="0">
                          <a:solidFill>
                            <a:srgbClr val="1F3A4E"/>
                          </a:solidFill>
                          <a:latin typeface="Arial Black" panose="020B0A04020102020204" pitchFamily="34" charset="0"/>
                        </a:rPr>
                      </a:br>
                      <a:r>
                        <a:rPr lang="en-US" sz="2400" b="1" spc="0" dirty="0">
                          <a:solidFill>
                            <a:srgbClr val="FF0000"/>
                          </a:solidFill>
                          <a:latin typeface="Trebuchet MS" pitchFamily="34" charset="0"/>
                        </a:rPr>
                        <a:t>(THIS SIDEBAR WILL NOT PRINT)</a:t>
                      </a:r>
                      <a:endParaRPr lang="en-US" sz="32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3598933">
                <a:tc gridSpan="2">
                  <a:txBody>
                    <a:bodyPr/>
                    <a:lstStyle/>
                    <a:p>
                      <a:pPr defTabSz="3765639"/>
                      <a:r>
                        <a:rPr lang="en-US" sz="1800" i="0" dirty="0">
                          <a:solidFill>
                            <a:srgbClr val="D9D9D9"/>
                          </a:solidFill>
                          <a:latin typeface="Arial"/>
                          <a:cs typeface="Arial"/>
                        </a:rPr>
                        <a:t>This PowerPoint template produces a </a:t>
                      </a:r>
                      <a:r>
                        <a:rPr lang="en-US" sz="1800" i="0" dirty="0">
                          <a:solidFill>
                            <a:srgbClr val="FFC000"/>
                          </a:solidFill>
                          <a:latin typeface="Arial"/>
                          <a:cs typeface="Arial"/>
                        </a:rPr>
                        <a:t>A1 </a:t>
                      </a:r>
                      <a:r>
                        <a:rPr lang="en-US" sz="1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800" i="0" dirty="0">
                        <a:solidFill>
                          <a:srgbClr val="D9D9D9"/>
                        </a:solidFill>
                        <a:latin typeface="Arial"/>
                        <a:cs typeface="Arial"/>
                      </a:endParaRPr>
                    </a:p>
                    <a:p>
                      <a:pPr defTabSz="3765639"/>
                      <a:r>
                        <a:rPr lang="en-US" sz="1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800" i="0" dirty="0" err="1">
                          <a:solidFill>
                            <a:srgbClr val="FFC000"/>
                          </a:solidFill>
                          <a:latin typeface="Arial"/>
                          <a:cs typeface="Arial"/>
                        </a:rPr>
                        <a:t>PosterPresentations.com</a:t>
                      </a:r>
                      <a:r>
                        <a:rPr lang="en-US" sz="1800" i="0" dirty="0">
                          <a:solidFill>
                            <a:srgbClr val="D9D9D9"/>
                          </a:solidFill>
                          <a:latin typeface="Arial"/>
                          <a:cs typeface="Arial"/>
                        </a:rPr>
                        <a:t> and click on the  </a:t>
                      </a:r>
                      <a:r>
                        <a:rPr lang="en-US" sz="1800" i="0" dirty="0">
                          <a:solidFill>
                            <a:srgbClr val="FFC000"/>
                          </a:solidFill>
                          <a:latin typeface="Arial"/>
                          <a:cs typeface="Arial"/>
                        </a:rPr>
                        <a:t>HELP DESK</a:t>
                      </a:r>
                      <a:r>
                        <a:rPr lang="en-US" sz="1800" i="0" baseline="0" dirty="0">
                          <a:solidFill>
                            <a:srgbClr val="D9D9D9"/>
                          </a:solidFill>
                          <a:latin typeface="Arial"/>
                          <a:cs typeface="Arial"/>
                        </a:rPr>
                        <a:t> </a:t>
                      </a:r>
                      <a:r>
                        <a:rPr lang="en-US" sz="1800" i="0" dirty="0">
                          <a:solidFill>
                            <a:srgbClr val="D9D9D9"/>
                          </a:solidFill>
                          <a:latin typeface="Arial"/>
                          <a:cs typeface="Arial"/>
                        </a:rPr>
                        <a:t>tab.</a:t>
                      </a:r>
                    </a:p>
                    <a:p>
                      <a:pPr defTabSz="3765639"/>
                      <a:endParaRPr lang="en-US" sz="1800" i="0" dirty="0">
                        <a:solidFill>
                          <a:srgbClr val="D9D9D9"/>
                        </a:solidFill>
                        <a:latin typeface="Arial"/>
                        <a:cs typeface="Arial"/>
                      </a:endParaRPr>
                    </a:p>
                    <a:p>
                      <a:pPr defTabSz="3765639"/>
                      <a:r>
                        <a:rPr lang="en-US" sz="1800" i="0" dirty="0">
                          <a:solidFill>
                            <a:srgbClr val="D9D9D9"/>
                          </a:solidFill>
                          <a:latin typeface="Arial"/>
                          <a:cs typeface="Arial"/>
                        </a:rPr>
                        <a:t>To print your poster using our same-day professional printing service, go online to </a:t>
                      </a:r>
                      <a:r>
                        <a:rPr lang="en-US" sz="1800" i="0" dirty="0" err="1">
                          <a:solidFill>
                            <a:srgbClr val="FFC000"/>
                          </a:solidFill>
                          <a:latin typeface="Arial"/>
                          <a:cs typeface="Arial"/>
                        </a:rPr>
                        <a:t>PosterPresentations.com</a:t>
                      </a:r>
                      <a:r>
                        <a:rPr lang="en-US" sz="1800" i="0" dirty="0">
                          <a:solidFill>
                            <a:srgbClr val="D9D9D9"/>
                          </a:solidFill>
                          <a:latin typeface="Arial"/>
                          <a:cs typeface="Arial"/>
                        </a:rPr>
                        <a:t> and click on "</a:t>
                      </a:r>
                      <a:r>
                        <a:rPr lang="en-US" sz="1800" i="0" dirty="0">
                          <a:solidFill>
                            <a:srgbClr val="FFC000"/>
                          </a:solidFill>
                          <a:latin typeface="Arial"/>
                          <a:cs typeface="Arial"/>
                        </a:rPr>
                        <a:t>Order your poster</a:t>
                      </a:r>
                      <a:r>
                        <a:rPr lang="en-US" sz="1800" i="0" dirty="0">
                          <a:solidFill>
                            <a:srgbClr val="D9D9D9"/>
                          </a:solidFill>
                          <a:latin typeface="Arial"/>
                          <a:cs typeface="Arial"/>
                        </a:rPr>
                        <a:t>".</a:t>
                      </a:r>
                      <a:endParaRPr lang="en-US" sz="1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292704">
                <a:tc>
                  <a:txBody>
                    <a:bodyPr/>
                    <a:lstStyle/>
                    <a:p>
                      <a:pPr algn="ctr"/>
                      <a:endParaRPr lang="en-US" sz="1800" dirty="0">
                        <a:solidFill>
                          <a:srgbClr val="1F3A4E"/>
                        </a:solidFill>
                      </a:endParaRPr>
                    </a:p>
                    <a:p>
                      <a:pPr algn="ctr"/>
                      <a:endParaRPr lang="en-US" sz="1800" dirty="0">
                        <a:solidFill>
                          <a:srgbClr val="1F3A4E"/>
                        </a:solidFill>
                      </a:endParaRPr>
                    </a:p>
                    <a:p>
                      <a:pPr algn="ctr"/>
                      <a:r>
                        <a:rPr lang="en-US" sz="1800" dirty="0">
                          <a:solidFill>
                            <a:schemeClr val="bg1"/>
                          </a:solidFill>
                          <a:latin typeface="Arial" panose="020B0604020202020204" pitchFamily="34" charset="0"/>
                          <a:cs typeface="Arial" panose="020B0604020202020204" pitchFamily="34" charset="0"/>
                        </a:rPr>
                        <a:t>This is a poster template for a </a:t>
                      </a:r>
                      <a:br>
                        <a:rPr lang="en-US" sz="1800" dirty="0">
                          <a:solidFill>
                            <a:schemeClr val="bg1"/>
                          </a:solidFill>
                          <a:latin typeface="Arial" panose="020B0604020202020204" pitchFamily="34" charset="0"/>
                          <a:cs typeface="Arial" panose="020B0604020202020204" pitchFamily="34" charset="0"/>
                        </a:rPr>
                      </a:br>
                      <a:r>
                        <a:rPr lang="en-US" sz="3200" b="1" dirty="0">
                          <a:solidFill>
                            <a:srgbClr val="FFC000"/>
                          </a:solidFill>
                          <a:latin typeface="Arial" panose="020B0604020202020204" pitchFamily="34" charset="0"/>
                          <a:cs typeface="Arial" panose="020B0604020202020204" pitchFamily="34" charset="0"/>
                        </a:rPr>
                        <a:t>A1</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dirty="0">
                          <a:solidFill>
                            <a:srgbClr val="FFC000"/>
                          </a:solidFill>
                          <a:latin typeface="Arial" panose="020B0604020202020204" pitchFamily="34" charset="0"/>
                          <a:cs typeface="Arial" panose="020B0604020202020204" pitchFamily="34" charset="0"/>
                        </a:rPr>
                        <a:t>594mm x 841mm</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dirty="0">
                          <a:solidFill>
                            <a:srgbClr val="FFC000"/>
                          </a:solidFill>
                          <a:latin typeface="Arial" panose="020B0604020202020204" pitchFamily="34" charset="0"/>
                          <a:cs typeface="Arial" panose="020B0604020202020204" pitchFamily="34" charset="0"/>
                        </a:rPr>
                        <a:t>23.39 inches x 33.11 inches</a:t>
                      </a:r>
                      <a:br>
                        <a:rPr lang="en-US" sz="1800" dirty="0">
                          <a:solidFill>
                            <a:schemeClr val="bg1"/>
                          </a:solidFill>
                          <a:latin typeface="Arial" panose="020B0604020202020204" pitchFamily="34" charset="0"/>
                          <a:cs typeface="Arial" panose="020B0604020202020204" pitchFamily="34" charset="0"/>
                        </a:rPr>
                      </a:br>
                      <a:r>
                        <a:rPr lang="en-US" sz="1800" dirty="0">
                          <a:solidFill>
                            <a:schemeClr val="bg1"/>
                          </a:solidFill>
                          <a:latin typeface="Arial" panose="020B0604020202020204" pitchFamily="34" charset="0"/>
                          <a:cs typeface="Arial" panose="020B0604020202020204" pitchFamily="34" charset="0"/>
                        </a:rPr>
                        <a:t>research presentation poster</a:t>
                      </a:r>
                    </a:p>
                    <a:p>
                      <a:endParaRPr lang="en-US" sz="1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000" b="1" baseline="0" dirty="0">
                          <a:solidFill>
                            <a:srgbClr val="FFC000"/>
                          </a:solidFill>
                          <a:latin typeface="Arial" panose="020B0604020202020204" pitchFamily="34" charset="0"/>
                          <a:cs typeface="Arial" panose="020B0604020202020204" pitchFamily="34" charset="0"/>
                        </a:rPr>
                        <a:t>Important: Check the template size</a:t>
                      </a:r>
                      <a:br>
                        <a:rPr lang="en-US" sz="1800" b="0" baseline="0" dirty="0">
                          <a:solidFill>
                            <a:srgbClr val="FFC000"/>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800" b="0" baseline="0" dirty="0">
                          <a:solidFill>
                            <a:srgbClr val="D9D9D9"/>
                          </a:solidFill>
                          <a:latin typeface="Arial" panose="020B0604020202020204" pitchFamily="34" charset="0"/>
                          <a:cs typeface="Arial" panose="020B0604020202020204" pitchFamily="34" charset="0"/>
                        </a:rPr>
                      </a:br>
                      <a:endParaRPr lang="en-US" sz="1800" b="0" baseline="0" dirty="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8"/>
                  </a:ext>
                </a:extLst>
              </a:tr>
              <a:tr h="3340698">
                <a:tc>
                  <a:txBody>
                    <a:bodyPr/>
                    <a:lstStyle/>
                    <a:p>
                      <a:endParaRPr lang="en-US" sz="1800" dirty="0">
                        <a:solidFill>
                          <a:srgbClr val="1F3A4E"/>
                        </a:solidFill>
                      </a:endParaRPr>
                    </a:p>
                  </a:txBody>
                  <a:tcPr>
                    <a:blipFill rotWithShape="1">
                      <a:blip r:embed="rId3"/>
                      <a:stretch>
                        <a:fillRect/>
                      </a:stretch>
                    </a:blipFill>
                  </a:tcPr>
                </a:tc>
                <a:tc>
                  <a:txBody>
                    <a:bodyPr/>
                    <a:lstStyle/>
                    <a:p>
                      <a:pPr algn="l"/>
                      <a:r>
                        <a:rPr lang="en-US" sz="2000" b="1" baseline="0" dirty="0">
                          <a:solidFill>
                            <a:srgbClr val="FFC000"/>
                          </a:solidFill>
                          <a:latin typeface="Arial" panose="020B0604020202020204" pitchFamily="34" charset="0"/>
                          <a:cs typeface="Arial" panose="020B0604020202020204" pitchFamily="34" charset="0"/>
                        </a:rPr>
                        <a:t>How to </a:t>
                      </a:r>
                      <a:r>
                        <a:rPr lang="en-US" sz="3600" b="1" baseline="0" dirty="0">
                          <a:solidFill>
                            <a:srgbClr val="FFC000"/>
                          </a:solidFill>
                          <a:latin typeface="Arial" panose="020B0604020202020204" pitchFamily="34" charset="0"/>
                          <a:cs typeface="Arial" panose="020B0604020202020204" pitchFamily="34" charset="0"/>
                        </a:rPr>
                        <a:t>Zoom in </a:t>
                      </a:r>
                      <a:r>
                        <a:rPr lang="en-US" sz="2000" b="1" baseline="0" dirty="0">
                          <a:solidFill>
                            <a:srgbClr val="FFC000"/>
                          </a:solidFill>
                          <a:latin typeface="Arial" panose="020B0604020202020204" pitchFamily="34" charset="0"/>
                          <a:cs typeface="Arial" panose="020B0604020202020204" pitchFamily="34" charset="0"/>
                        </a:rPr>
                        <a:t>and </a:t>
                      </a:r>
                      <a:r>
                        <a:rPr lang="en-US" sz="1600" b="1" baseline="0" dirty="0">
                          <a:solidFill>
                            <a:srgbClr val="FFC000"/>
                          </a:solidFill>
                          <a:latin typeface="Arial" panose="020B0604020202020204" pitchFamily="34" charset="0"/>
                          <a:cs typeface="Arial" panose="020B0604020202020204" pitchFamily="34" charset="0"/>
                        </a:rPr>
                        <a:t>out</a:t>
                      </a:r>
                      <a:endParaRPr lang="en-US" sz="2000" b="1" baseline="0" dirty="0">
                        <a:solidFill>
                          <a:srgbClr val="FFC000"/>
                        </a:solidFill>
                        <a:latin typeface="Arial" panose="020B0604020202020204" pitchFamily="34" charset="0"/>
                        <a:cs typeface="Arial" panose="020B0604020202020204" pitchFamily="34" charset="0"/>
                      </a:endParaRPr>
                    </a:p>
                    <a:p>
                      <a:pPr algn="l"/>
                      <a:r>
                        <a:rPr lang="en-US" sz="1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800" b="0" baseline="0" dirty="0">
                          <a:solidFill>
                            <a:srgbClr val="D9D9D9"/>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1. </a:t>
                      </a:r>
                      <a:r>
                        <a:rPr lang="en-US" sz="1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800" b="0" baseline="0" dirty="0">
                          <a:solidFill>
                            <a:srgbClr val="D9D9D9"/>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2. </a:t>
                      </a:r>
                      <a:r>
                        <a:rPr lang="en-US" sz="1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994589">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1" baseline="0" dirty="0">
                          <a:solidFill>
                            <a:srgbClr val="FFC000"/>
                          </a:solidFill>
                          <a:latin typeface="Arial" panose="020B0604020202020204" pitchFamily="34" charset="0"/>
                          <a:cs typeface="Arial" panose="020B0604020202020204" pitchFamily="34" charset="0"/>
                        </a:rPr>
                        <a:t>Ruler and Guides</a:t>
                      </a:r>
                      <a:br>
                        <a:rPr lang="en-US" sz="1800" b="0" baseline="0" dirty="0">
                          <a:solidFill>
                            <a:srgbClr val="FFC000"/>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945819">
                <a:tc>
                  <a:txBody>
                    <a:bodyPr/>
                    <a:lstStyle/>
                    <a:p>
                      <a:endParaRPr lang="en-US" sz="1800" dirty="0">
                        <a:solidFill>
                          <a:srgbClr val="1F3A4E"/>
                        </a:solidFill>
                      </a:endParaRPr>
                    </a:p>
                  </a:txBody>
                  <a:tcPr>
                    <a:blipFill rotWithShape="1">
                      <a:blip r:embed="rId4"/>
                      <a:stretch>
                        <a:fillRect/>
                      </a:stretch>
                    </a:blipFill>
                  </a:tcPr>
                </a:tc>
                <a:tc>
                  <a:txBody>
                    <a:bodyPr/>
                    <a:lstStyle/>
                    <a:p>
                      <a:pPr marL="0" lvl="1" indent="0" algn="l" defTabSz="114300"/>
                      <a:r>
                        <a:rPr lang="en-US" sz="2000" b="1" baseline="0" dirty="0">
                          <a:solidFill>
                            <a:srgbClr val="FFC000"/>
                          </a:solidFill>
                          <a:latin typeface="Arial" panose="020B0604020202020204" pitchFamily="34" charset="0"/>
                          <a:cs typeface="Arial" panose="020B0604020202020204" pitchFamily="34" charset="0"/>
                        </a:rPr>
                        <a:t>Headers and text containers</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208687">
                <a:tc gridSpan="2">
                  <a:txBody>
                    <a:bodyPr/>
                    <a:lstStyle/>
                    <a:p>
                      <a:r>
                        <a:rPr lang="en-US" sz="2000" b="1" dirty="0">
                          <a:solidFill>
                            <a:srgbClr val="FFC000"/>
                          </a:solidFill>
                          <a:latin typeface="Arial" panose="020B0604020202020204" pitchFamily="34" charset="0"/>
                          <a:cs typeface="Arial" panose="020B0604020202020204" pitchFamily="34" charset="0"/>
                        </a:rPr>
                        <a:t>Adding content to the poster</a:t>
                      </a:r>
                    </a:p>
                    <a:p>
                      <a:r>
                        <a:rPr lang="en-US" sz="1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12467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868684">
                <a:tc gridSpan="2">
                  <a:txBody>
                    <a:bodyPr/>
                    <a:lstStyle/>
                    <a:p>
                      <a:endParaRPr lang="en-US" sz="1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206781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259727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70EF0DC5-0CE8-8B48-8495-AC770E4326B0}"/>
              </a:ext>
            </a:extLst>
          </p:cNvPr>
          <p:cNvGraphicFramePr>
            <a:graphicFrameLocks noGrp="1"/>
          </p:cNvGraphicFramePr>
          <p:nvPr userDrawn="1">
            <p:extLst>
              <p:ext uri="{D42A27DB-BD31-4B8C-83A1-F6EECF244321}">
                <p14:modId xmlns:p14="http://schemas.microsoft.com/office/powerpoint/2010/main" val="2914211395"/>
              </p:ext>
            </p:extLst>
          </p:nvPr>
        </p:nvGraphicFramePr>
        <p:xfrm>
          <a:off x="21937684" y="-142032"/>
          <a:ext cx="8060660" cy="30430194"/>
        </p:xfrm>
        <a:graphic>
          <a:graphicData uri="http://schemas.openxmlformats.org/drawingml/2006/table">
            <a:tbl>
              <a:tblPr firstRow="1" bandRow="1">
                <a:tableStyleId>{5C22544A-7EE6-4342-B048-85BDC9FD1C3A}</a:tableStyleId>
              </a:tblPr>
              <a:tblGrid>
                <a:gridCol w="3162981">
                  <a:extLst>
                    <a:ext uri="{9D8B030D-6E8A-4147-A177-3AD203B41FA5}">
                      <a16:colId xmlns:a16="http://schemas.microsoft.com/office/drawing/2014/main" val="20000"/>
                    </a:ext>
                  </a:extLst>
                </a:gridCol>
                <a:gridCol w="950236">
                  <a:extLst>
                    <a:ext uri="{9D8B030D-6E8A-4147-A177-3AD203B41FA5}">
                      <a16:colId xmlns:a16="http://schemas.microsoft.com/office/drawing/2014/main" val="764104496"/>
                    </a:ext>
                  </a:extLst>
                </a:gridCol>
                <a:gridCol w="3947443">
                  <a:extLst>
                    <a:ext uri="{9D8B030D-6E8A-4147-A177-3AD203B41FA5}">
                      <a16:colId xmlns:a16="http://schemas.microsoft.com/office/drawing/2014/main" val="4164475170"/>
                    </a:ext>
                  </a:extLst>
                </a:gridCol>
              </a:tblGrid>
              <a:tr h="119213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dirty="0">
                          <a:solidFill>
                            <a:srgbClr val="1F3A4E"/>
                          </a:solidFill>
                          <a:latin typeface="Arial Black" panose="020B0A04020102020204" pitchFamily="34" charset="0"/>
                        </a:rPr>
                        <a:t>QUICK START GUIDE</a:t>
                      </a:r>
                      <a:br>
                        <a:rPr lang="en-US" sz="3200" b="0" spc="600" dirty="0">
                          <a:solidFill>
                            <a:srgbClr val="1F3A4E"/>
                          </a:solidFill>
                          <a:latin typeface="Arial Black" panose="020B0A04020102020204" pitchFamily="34" charset="0"/>
                        </a:rPr>
                      </a:br>
                      <a:r>
                        <a:rPr lang="en-US" sz="2400" b="1" spc="0" dirty="0">
                          <a:solidFill>
                            <a:srgbClr val="FF0000"/>
                          </a:solidFill>
                          <a:latin typeface="Trebuchet MS" pitchFamily="34" charset="0"/>
                        </a:rPr>
                        <a:t>(THIS SIDEBAR WILL NOT PRINT)</a:t>
                      </a:r>
                      <a:endParaRPr lang="en-US" sz="32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27945">
                <a:tc gridSpan="3">
                  <a:txBody>
                    <a:bodyPr/>
                    <a:lstStyle/>
                    <a:p>
                      <a:pPr algn="l"/>
                      <a:r>
                        <a:rPr lang="en-US" sz="20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8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800" dirty="0">
                        <a:solidFill>
                          <a:srgbClr val="FFC000"/>
                        </a:solidFill>
                      </a:endParaRPr>
                    </a:p>
                    <a:p>
                      <a:pPr marL="0" indent="0" algn="l" defTabSz="114300"/>
                      <a:endParaRPr lang="en-US" sz="1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259477">
                <a:tc gridSpan="3">
                  <a:txBody>
                    <a:bodyPr/>
                    <a:lstStyle/>
                    <a:p>
                      <a:r>
                        <a:rPr lang="en-US" sz="2000" b="1" dirty="0">
                          <a:solidFill>
                            <a:srgbClr val="FFC000"/>
                          </a:solidFill>
                          <a:latin typeface="Arial" panose="020B0604020202020204" pitchFamily="34" charset="0"/>
                          <a:cs typeface="Arial" panose="020B0604020202020204" pitchFamily="34" charset="0"/>
                        </a:rPr>
                        <a:t>How to change the column layout configuration</a:t>
                      </a:r>
                    </a:p>
                    <a:p>
                      <a:r>
                        <a:rPr lang="en-US" sz="1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800" dirty="0">
                          <a:solidFill>
                            <a:srgbClr val="D9D9D9"/>
                          </a:solidFill>
                          <a:latin typeface="Arial" panose="020B0604020202020204" pitchFamily="34" charset="0"/>
                          <a:cs typeface="Arial" panose="020B0604020202020204" pitchFamily="34" charset="0"/>
                        </a:rPr>
                        <a:t>You can see a tutorial here: </a:t>
                      </a:r>
                      <a:r>
                        <a:rPr lang="en-US" sz="1800" u="sng" dirty="0">
                          <a:solidFill>
                            <a:srgbClr val="FFC000"/>
                          </a:solidFill>
                          <a:latin typeface="Arial" panose="020B0604020202020204" pitchFamily="34" charset="0"/>
                          <a:cs typeface="Arial" panose="020B0604020202020204" pitchFamily="34" charset="0"/>
                        </a:rPr>
                        <a:t>https://</a:t>
                      </a:r>
                      <a:r>
                        <a:rPr lang="en-US" sz="1800" u="sng" dirty="0" err="1">
                          <a:solidFill>
                            <a:srgbClr val="FFC000"/>
                          </a:solidFill>
                          <a:latin typeface="Arial" panose="020B0604020202020204" pitchFamily="34" charset="0"/>
                          <a:cs typeface="Arial" panose="020B0604020202020204" pitchFamily="34" charset="0"/>
                        </a:rPr>
                        <a:t>www.posterpresentations.com</a:t>
                      </a:r>
                      <a:r>
                        <a:rPr lang="en-US" sz="1800" u="sng" dirty="0">
                          <a:solidFill>
                            <a:srgbClr val="FFC000"/>
                          </a:solidFill>
                          <a:latin typeface="Arial" panose="020B0604020202020204" pitchFamily="34" charset="0"/>
                          <a:cs typeface="Arial" panose="020B0604020202020204" pitchFamily="34" charset="0"/>
                        </a:rPr>
                        <a:t>/how-to-change-the-column-</a:t>
                      </a:r>
                      <a:r>
                        <a:rPr lang="en-US" sz="1800" u="sng" dirty="0" err="1">
                          <a:solidFill>
                            <a:srgbClr val="FFC000"/>
                          </a:solidFill>
                          <a:latin typeface="Arial" panose="020B0604020202020204" pitchFamily="34" charset="0"/>
                          <a:cs typeface="Arial" panose="020B0604020202020204" pitchFamily="34" charset="0"/>
                        </a:rPr>
                        <a:t>configuration.html</a:t>
                      </a:r>
                      <a:endParaRPr lang="en-US" sz="44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67854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panose="020B0604020202020204" pitchFamily="34" charset="0"/>
                          <a:cs typeface="Arial" panose="020B0604020202020204" pitchFamily="34" charset="0"/>
                        </a:rPr>
                        <a:t>The Quick Start</a:t>
                      </a:r>
                      <a:r>
                        <a:rPr lang="en-US" sz="1800" baseline="0" noProof="0" dirty="0">
                          <a:solidFill>
                            <a:srgbClr val="D9D9D9"/>
                          </a:solidFill>
                          <a:latin typeface="Arial" panose="020B0604020202020204" pitchFamily="34" charset="0"/>
                          <a:cs typeface="Arial" panose="020B0604020202020204" pitchFamily="34" charset="0"/>
                        </a:rPr>
                        <a:t> Guides</a:t>
                      </a:r>
                      <a:r>
                        <a:rPr lang="en-US" sz="1800" noProof="0" dirty="0">
                          <a:solidFill>
                            <a:srgbClr val="D9D9D9"/>
                          </a:solidFill>
                          <a:latin typeface="Arial" panose="020B0604020202020204" pitchFamily="34" charset="0"/>
                          <a:cs typeface="Arial" panose="020B0604020202020204" pitchFamily="34" charset="0"/>
                        </a:rPr>
                        <a:t> </a:t>
                      </a:r>
                      <a:r>
                        <a:rPr lang="en-US" sz="1800" u="sng" noProof="0" dirty="0">
                          <a:solidFill>
                            <a:srgbClr val="D9D9D9"/>
                          </a:solidFill>
                          <a:latin typeface="Arial" panose="020B0604020202020204" pitchFamily="34" charset="0"/>
                          <a:cs typeface="Arial" panose="020B0604020202020204" pitchFamily="34" charset="0"/>
                        </a:rPr>
                        <a:t>are outside the template’s printable area</a:t>
                      </a:r>
                      <a:r>
                        <a:rPr lang="en-US" sz="1800" noProof="0" dirty="0">
                          <a:solidFill>
                            <a:srgbClr val="D9D9D9"/>
                          </a:solidFill>
                          <a:latin typeface="Arial" panose="020B0604020202020204" pitchFamily="34" charset="0"/>
                          <a:cs typeface="Arial" panose="020B0604020202020204" pitchFamily="34" charset="0"/>
                        </a:rPr>
                        <a:t> and they will not be on the printed poster</a:t>
                      </a:r>
                      <a:r>
                        <a:rPr lang="en-US" sz="1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dirty="0">
                          <a:solidFill>
                            <a:srgbClr val="D9D9D9"/>
                          </a:solidFill>
                          <a:latin typeface="Arial" panose="020B0604020202020204" pitchFamily="34" charset="0"/>
                          <a:cs typeface="Arial" panose="020B0604020202020204" pitchFamily="34" charset="0"/>
                        </a:rPr>
                        <a:t>To hide the guides click on the </a:t>
                      </a:r>
                      <a:r>
                        <a:rPr lang="en-US" sz="1800" b="1" baseline="0" noProof="0" dirty="0">
                          <a:solidFill>
                            <a:srgbClr val="D9D9D9"/>
                          </a:solidFill>
                          <a:latin typeface="Arial" panose="020B0604020202020204" pitchFamily="34" charset="0"/>
                          <a:cs typeface="Arial" panose="020B0604020202020204" pitchFamily="34" charset="0"/>
                        </a:rPr>
                        <a:t>Home</a:t>
                      </a:r>
                      <a:r>
                        <a:rPr lang="en-US" sz="1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800" b="1" baseline="0" noProof="0" dirty="0">
                          <a:solidFill>
                            <a:srgbClr val="D9D9D9"/>
                          </a:solidFill>
                          <a:latin typeface="Arial" panose="020B0604020202020204" pitchFamily="34" charset="0"/>
                          <a:cs typeface="Arial" panose="020B0604020202020204" pitchFamily="34" charset="0"/>
                        </a:rPr>
                        <a:t>Layout</a:t>
                      </a:r>
                      <a:r>
                        <a:rPr lang="en-US" sz="1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800" b="1" baseline="0" noProof="0" dirty="0">
                          <a:solidFill>
                            <a:srgbClr val="D9D9D9"/>
                          </a:solidFill>
                          <a:latin typeface="Arial" panose="020B0604020202020204" pitchFamily="34" charset="0"/>
                          <a:cs typeface="Arial" panose="020B0604020202020204" pitchFamily="34" charset="0"/>
                        </a:rPr>
                        <a:t>Without Guides </a:t>
                      </a:r>
                      <a:r>
                        <a:rPr lang="en-US" sz="1800" b="0" baseline="0" noProof="0" dirty="0">
                          <a:solidFill>
                            <a:srgbClr val="D9D9D9"/>
                          </a:solidFill>
                          <a:latin typeface="Arial" panose="020B0604020202020204" pitchFamily="34" charset="0"/>
                          <a:cs typeface="Arial" panose="020B0604020202020204" pitchFamily="34" charset="0"/>
                        </a:rPr>
                        <a:t>layout</a:t>
                      </a:r>
                      <a:r>
                        <a:rPr lang="en-US" sz="1800" baseline="0" noProof="0" dirty="0">
                          <a:solidFill>
                            <a:srgbClr val="D9D9D9"/>
                          </a:solidFill>
                          <a:latin typeface="Arial" panose="020B0604020202020204" pitchFamily="34" charset="0"/>
                          <a:cs typeface="Arial" panose="020B0604020202020204" pitchFamily="34" charset="0"/>
                        </a:rPr>
                        <a:t>.</a:t>
                      </a:r>
                      <a:endParaRPr lang="en-US" sz="1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646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626677">
                <a:tc>
                  <a:txBody>
                    <a:bodyPr/>
                    <a:lstStyle/>
                    <a:p>
                      <a:pPr rtl="0"/>
                      <a:r>
                        <a:rPr lang="en-US" sz="2400" b="1" dirty="0">
                          <a:solidFill>
                            <a:srgbClr val="FFC000"/>
                          </a:solidFill>
                          <a:latin typeface="Arial" panose="020B0604020202020204" pitchFamily="34" charset="0"/>
                          <a:cs typeface="Arial" panose="020B0604020202020204" pitchFamily="34" charset="0"/>
                        </a:rPr>
                        <a:t>How to</a:t>
                      </a:r>
                      <a:r>
                        <a:rPr lang="en-US" sz="2400" b="1" baseline="0" dirty="0">
                          <a:solidFill>
                            <a:srgbClr val="FFC000"/>
                          </a:solidFill>
                          <a:latin typeface="Arial" panose="020B0604020202020204" pitchFamily="34" charset="0"/>
                          <a:cs typeface="Arial" panose="020B0604020202020204" pitchFamily="34" charset="0"/>
                        </a:rPr>
                        <a:t> preview your poster prior to printing</a:t>
                      </a:r>
                      <a:endParaRPr lang="en-US" sz="2400" b="1" dirty="0">
                        <a:solidFill>
                          <a:srgbClr val="FFC000"/>
                        </a:solidFill>
                        <a:latin typeface="Arial" panose="020B0604020202020204" pitchFamily="34" charset="0"/>
                        <a:cs typeface="Arial" panose="020B0604020202020204" pitchFamily="34" charset="0"/>
                      </a:endParaRPr>
                    </a:p>
                    <a:p>
                      <a:pPr rtl="0"/>
                      <a:r>
                        <a:rPr lang="en-US" sz="2000" dirty="0">
                          <a:solidFill>
                            <a:srgbClr val="D9D9D9"/>
                          </a:solidFill>
                          <a:latin typeface="Arial" panose="020B0604020202020204" pitchFamily="34" charset="0"/>
                          <a:cs typeface="Arial" panose="020B0604020202020204" pitchFamily="34" charset="0"/>
                        </a:rPr>
                        <a:t>You can preview your poster at any time by pressing the </a:t>
                      </a:r>
                      <a:r>
                        <a:rPr lang="en-US" sz="2000" dirty="0">
                          <a:solidFill>
                            <a:srgbClr val="FFC000"/>
                          </a:solidFill>
                          <a:latin typeface="Arial" panose="020B0604020202020204" pitchFamily="34" charset="0"/>
                          <a:cs typeface="Arial" panose="020B0604020202020204" pitchFamily="34" charset="0"/>
                        </a:rPr>
                        <a:t>F5 key</a:t>
                      </a:r>
                      <a:r>
                        <a:rPr lang="en-US" sz="20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000" dirty="0">
                          <a:solidFill>
                            <a:srgbClr val="FFC000"/>
                          </a:solidFill>
                          <a:latin typeface="Arial" panose="020B0604020202020204" pitchFamily="34" charset="0"/>
                          <a:cs typeface="Arial" panose="020B0604020202020204" pitchFamily="34" charset="0"/>
                        </a:rPr>
                        <a:t>ESC key </a:t>
                      </a:r>
                      <a:r>
                        <a:rPr lang="en-US" sz="20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800" b="1" dirty="0">
                          <a:solidFill>
                            <a:srgbClr val="D9D9D9"/>
                          </a:solidFill>
                          <a:latin typeface="Arial" panose="020B0604020202020204" pitchFamily="34" charset="0"/>
                          <a:cs typeface="Arial" panose="020B0604020202020204" pitchFamily="34" charset="0"/>
                        </a:rPr>
                        <a:t>F5</a:t>
                      </a:r>
                      <a:r>
                        <a:rPr lang="en-US" sz="1800" baseline="0" dirty="0">
                          <a:solidFill>
                            <a:srgbClr val="D9D9D9"/>
                          </a:solidFill>
                          <a:latin typeface="Arial" panose="020B0604020202020204" pitchFamily="34" charset="0"/>
                          <a:cs typeface="Arial" panose="020B0604020202020204" pitchFamily="34" charset="0"/>
                        </a:rPr>
                        <a:t> </a:t>
                      </a:r>
                      <a:endParaRPr lang="en-US" sz="18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308827">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When you are ready to have your poster printed go online to </a:t>
                      </a:r>
                      <a:r>
                        <a:rPr lang="en-US" sz="1800" noProof="0" dirty="0" err="1">
                          <a:solidFill>
                            <a:srgbClr val="FFC000"/>
                          </a:solidFill>
                          <a:latin typeface="Arial"/>
                          <a:cs typeface="Arial"/>
                        </a:rPr>
                        <a:t>PosterPresentations.com</a:t>
                      </a:r>
                      <a:r>
                        <a:rPr lang="en-US" sz="1800" noProof="0" dirty="0">
                          <a:solidFill>
                            <a:srgbClr val="D9D9D9"/>
                          </a:solidFill>
                          <a:latin typeface="Arial"/>
                          <a:cs typeface="Arial"/>
                        </a:rPr>
                        <a:t> and click on the "</a:t>
                      </a:r>
                      <a:r>
                        <a:rPr lang="en-US" sz="1800" noProof="0" dirty="0">
                          <a:solidFill>
                            <a:srgbClr val="FFC000"/>
                          </a:solidFill>
                          <a:latin typeface="Arial"/>
                          <a:cs typeface="Arial"/>
                        </a:rPr>
                        <a:t>Order Your Poster</a:t>
                      </a:r>
                      <a:r>
                        <a:rPr lang="en-US" sz="1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800" noProof="0" dirty="0">
                          <a:solidFill>
                            <a:srgbClr val="D9D9D9"/>
                          </a:solidFill>
                          <a:latin typeface="Arial"/>
                          <a:cs typeface="Arial"/>
                        </a:rPr>
                      </a:br>
                      <a:r>
                        <a:rPr lang="en-US" sz="1800" noProof="0" dirty="0">
                          <a:solidFill>
                            <a:srgbClr val="D9D9D9"/>
                          </a:solidFill>
                          <a:latin typeface="Arial"/>
                          <a:cs typeface="Arial"/>
                        </a:rPr>
                        <a:t>Go to </a:t>
                      </a:r>
                      <a:r>
                        <a:rPr lang="en-US" sz="1800" noProof="0" dirty="0" err="1">
                          <a:solidFill>
                            <a:srgbClr val="FFC000"/>
                          </a:solidFill>
                          <a:latin typeface="Arial"/>
                          <a:cs typeface="Arial"/>
                        </a:rPr>
                        <a:t>PosterPresentations.com</a:t>
                      </a:r>
                      <a:r>
                        <a:rPr lang="en-US" sz="1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047130">
                <a:tc gridSpan="3">
                  <a:txBody>
                    <a:bodyPr/>
                    <a:lstStyle/>
                    <a:p>
                      <a:endParaRPr lang="en-US" sz="1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130052">
                <a:tc gridSpan="2">
                  <a:txBody>
                    <a:bodyPr/>
                    <a:lstStyle/>
                    <a:p>
                      <a:pPr>
                        <a:lnSpc>
                          <a:spcPts val="2600"/>
                        </a:lnSpc>
                      </a:pPr>
                      <a:r>
                        <a:rPr lang="en-US" sz="1800" dirty="0">
                          <a:solidFill>
                            <a:schemeClr val="bg1">
                              <a:lumMod val="85000"/>
                            </a:schemeClr>
                          </a:solidFill>
                          <a:latin typeface="Arial"/>
                          <a:cs typeface="Arial"/>
                        </a:rPr>
                        <a:t>© 2019</a:t>
                      </a:r>
                      <a:r>
                        <a:rPr lang="en-US" sz="1800" baseline="0" dirty="0">
                          <a:solidFill>
                            <a:schemeClr val="bg1">
                              <a:lumMod val="85000"/>
                            </a:schemeClr>
                          </a:solidFill>
                          <a:latin typeface="Arial"/>
                          <a:cs typeface="Arial"/>
                        </a:rPr>
                        <a:t> </a:t>
                      </a:r>
                      <a:r>
                        <a:rPr lang="en-US" sz="1800" dirty="0" err="1">
                          <a:solidFill>
                            <a:schemeClr val="bg1">
                              <a:lumMod val="85000"/>
                            </a:schemeClr>
                          </a:solidFill>
                          <a:latin typeface="Arial"/>
                          <a:cs typeface="Arial"/>
                        </a:rPr>
                        <a:t>PosterPresentations.com</a:t>
                      </a:r>
                      <a:br>
                        <a:rPr lang="en-US" sz="1800" dirty="0">
                          <a:solidFill>
                            <a:schemeClr val="bg1">
                              <a:lumMod val="85000"/>
                            </a:schemeClr>
                          </a:solidFill>
                          <a:latin typeface="Arial"/>
                          <a:cs typeface="Arial"/>
                        </a:rPr>
                      </a:br>
                      <a:r>
                        <a:rPr lang="en-US" sz="1800" dirty="0">
                          <a:solidFill>
                            <a:schemeClr val="bg1">
                              <a:lumMod val="85000"/>
                            </a:schemeClr>
                          </a:solidFill>
                          <a:latin typeface="Arial"/>
                          <a:cs typeface="Arial"/>
                        </a:rPr>
                        <a:t>2117 Fourth Street ,</a:t>
                      </a:r>
                      <a:r>
                        <a:rPr lang="en-US" sz="1800" baseline="0" dirty="0">
                          <a:solidFill>
                            <a:schemeClr val="bg1">
                              <a:lumMod val="85000"/>
                            </a:schemeClr>
                          </a:solidFill>
                          <a:latin typeface="Arial"/>
                          <a:cs typeface="Arial"/>
                        </a:rPr>
                        <a:t> STE C        </a:t>
                      </a:r>
                    </a:p>
                    <a:p>
                      <a:pPr>
                        <a:lnSpc>
                          <a:spcPts val="2600"/>
                        </a:lnSpc>
                      </a:pPr>
                      <a:r>
                        <a:rPr lang="en-US" sz="1800" baseline="0" dirty="0">
                          <a:solidFill>
                            <a:schemeClr val="bg1">
                              <a:lumMod val="85000"/>
                            </a:schemeClr>
                          </a:solidFill>
                          <a:latin typeface="Arial"/>
                          <a:cs typeface="Arial"/>
                        </a:rPr>
                        <a:t>Berkeley CA 94710 USA</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D0D0D0"/>
                          </a:solidFill>
                          <a:latin typeface="Arial"/>
                          <a:cs typeface="Arial"/>
                        </a:rPr>
                        <a:t>For complete tutorials</a:t>
                      </a:r>
                      <a:r>
                        <a:rPr lang="en-US" sz="1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400" b="1" dirty="0">
                          <a:solidFill>
                            <a:srgbClr val="FFC000"/>
                          </a:solidFill>
                          <a:latin typeface="Arial"/>
                          <a:cs typeface="Arial"/>
                        </a:rPr>
                        <a:t>https://</a:t>
                      </a:r>
                      <a:r>
                        <a:rPr lang="en-US" sz="1400" b="1" dirty="0" err="1">
                          <a:solidFill>
                            <a:srgbClr val="FFC000"/>
                          </a:solidFill>
                          <a:latin typeface="Arial"/>
                          <a:cs typeface="Arial"/>
                        </a:rPr>
                        <a:t>www.posterpresentations.com</a:t>
                      </a:r>
                      <a:r>
                        <a:rPr lang="en-US" sz="1400" b="1" dirty="0">
                          <a:solidFill>
                            <a:srgbClr val="FFC000"/>
                          </a:solidFill>
                          <a:latin typeface="Arial"/>
                          <a:cs typeface="Arial"/>
                        </a:rPr>
                        <a:t>/</a:t>
                      </a:r>
                      <a:r>
                        <a:rPr lang="en-US" sz="1400" b="1" dirty="0" err="1">
                          <a:solidFill>
                            <a:srgbClr val="FFC000"/>
                          </a:solidFill>
                          <a:latin typeface="Arial"/>
                          <a:cs typeface="Arial"/>
                        </a:rPr>
                        <a:t>helpdesk.html</a:t>
                      </a:r>
                      <a:endParaRPr lang="en-US" sz="9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086753" y="29699043"/>
            <a:ext cx="1578661" cy="230633"/>
          </a:xfrm>
          <a:prstGeom prst="rect">
            <a:avLst/>
          </a:prstGeom>
          <a:noFill/>
          <a:ln w="9525">
            <a:noFill/>
            <a:miter lim="800000"/>
            <a:headEnd/>
            <a:tailEnd/>
          </a:ln>
          <a:effectLst/>
        </p:spPr>
        <p:txBody>
          <a:bodyPr wrap="square" lIns="63187" tIns="31588" rIns="63187" bIns="31588">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7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3448820764"/>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jp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2000" b="-2000"/>
          </a:stretch>
        </a:blipFill>
        <a:effectLst/>
      </p:bgPr>
    </p:bg>
    <p:spTree>
      <p:nvGrpSpPr>
        <p:cNvPr id="1" name=""/>
        <p:cNvGrpSpPr/>
        <p:nvPr/>
      </p:nvGrpSpPr>
      <p:grpSpPr>
        <a:xfrm>
          <a:off x="0" y="0"/>
          <a:ext cx="0" cy="0"/>
          <a:chOff x="0" y="0"/>
          <a:chExt cx="0" cy="0"/>
        </a:xfrm>
      </p:grpSpPr>
      <p:pic>
        <p:nvPicPr>
          <p:cNvPr id="41" name="Picture 40" descr="A map of the earth with white text with Hollywood Sign in the background&#10;&#10;AI-generated content may be incorrect.">
            <a:extLst>
              <a:ext uri="{FF2B5EF4-FFF2-40B4-BE49-F238E27FC236}">
                <a16:creationId xmlns:a16="http://schemas.microsoft.com/office/drawing/2014/main" id="{A5FE8CD4-4ADB-C751-5560-C3E1F1F750CC}"/>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11343377" y="25219778"/>
            <a:ext cx="9877425" cy="4905375"/>
          </a:xfrm>
          <a:prstGeom prst="rect">
            <a:avLst/>
          </a:prstGeom>
        </p:spPr>
      </p:pic>
      <p:pic>
        <p:nvPicPr>
          <p:cNvPr id="43" name="Picture 42" descr="A map of the world">
            <a:extLst>
              <a:ext uri="{FF2B5EF4-FFF2-40B4-BE49-F238E27FC236}">
                <a16:creationId xmlns:a16="http://schemas.microsoft.com/office/drawing/2014/main" id="{BA15B20E-6EDD-8673-6932-F276CD2AD7CD}"/>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416252" y="-1"/>
            <a:ext cx="21804640" cy="9956711"/>
          </a:xfrm>
          <a:prstGeom prst="rect">
            <a:avLst/>
          </a:prstGeom>
        </p:spPr>
      </p:pic>
      <p:pic>
        <p:nvPicPr>
          <p:cNvPr id="26" name="Picture 25" descr="A blue and white graphic with a magnifying glass and a graph&#10;&#10;AI-generated content may be incorrect.">
            <a:extLst>
              <a:ext uri="{FF2B5EF4-FFF2-40B4-BE49-F238E27FC236}">
                <a16:creationId xmlns:a16="http://schemas.microsoft.com/office/drawing/2014/main" id="{854249EF-97EF-35AE-915F-A6605BD82BD4}"/>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91386" y="25767448"/>
            <a:ext cx="4877481" cy="4877481"/>
          </a:xfrm>
          <a:prstGeom prst="rect">
            <a:avLst/>
          </a:prstGeom>
        </p:spPr>
      </p:pic>
      <p:sp>
        <p:nvSpPr>
          <p:cNvPr id="28" name="Text Placeholder 27">
            <a:extLst>
              <a:ext uri="{FF2B5EF4-FFF2-40B4-BE49-F238E27FC236}">
                <a16:creationId xmlns:a16="http://schemas.microsoft.com/office/drawing/2014/main" id="{3F0F9E90-FAA0-694D-A385-A29160674B09}"/>
              </a:ext>
            </a:extLst>
          </p:cNvPr>
          <p:cNvSpPr>
            <a:spLocks noGrp="1"/>
          </p:cNvSpPr>
          <p:nvPr>
            <p:ph type="body" sz="quarter" idx="10"/>
          </p:nvPr>
        </p:nvSpPr>
        <p:spPr>
          <a:xfrm>
            <a:off x="440616" y="5365571"/>
            <a:ext cx="10101856" cy="2474061"/>
          </a:xfrm>
        </p:spPr>
        <p:txBody>
          <a:bodyPr/>
          <a:lstStyle/>
          <a:p>
            <a:r>
              <a:rPr lang="en-US" dirty="0"/>
              <a:t>This project presents an interactive dashboard that visualizes how major U.S. market indices (S&amp;P 500, Nasdaq-100, Dow Jones) respond to macroeconomic indicators and global events. By combining financial market data with FOMC sentiment analysis and the GDELT global events dataset—an external, event-driven source capturing worldwide media coverage and geopolitical developments—the dashboard provides a multidimensional perspective on market behavior. This integration allows retail investors to explore how news sentiment and real-world events may influence market movements, supporting more informed investment decisions.</a:t>
            </a:r>
          </a:p>
        </p:txBody>
      </p:sp>
      <p:sp>
        <p:nvSpPr>
          <p:cNvPr id="29" name="Text Placeholder 28">
            <a:extLst>
              <a:ext uri="{FF2B5EF4-FFF2-40B4-BE49-F238E27FC236}">
                <a16:creationId xmlns:a16="http://schemas.microsoft.com/office/drawing/2014/main" id="{FCB797DF-A438-244B-B34C-CCF348A4370E}"/>
              </a:ext>
            </a:extLst>
          </p:cNvPr>
          <p:cNvSpPr>
            <a:spLocks noGrp="1"/>
          </p:cNvSpPr>
          <p:nvPr>
            <p:ph type="body" sz="quarter" idx="11"/>
          </p:nvPr>
        </p:nvSpPr>
        <p:spPr/>
        <p:txBody>
          <a:bodyPr/>
          <a:lstStyle/>
          <a:p>
            <a:r>
              <a:rPr lang="en-US" dirty="0"/>
              <a:t>ABSTRACT</a:t>
            </a:r>
          </a:p>
        </p:txBody>
      </p:sp>
      <p:sp>
        <p:nvSpPr>
          <p:cNvPr id="30" name="Text Placeholder 29">
            <a:extLst>
              <a:ext uri="{FF2B5EF4-FFF2-40B4-BE49-F238E27FC236}">
                <a16:creationId xmlns:a16="http://schemas.microsoft.com/office/drawing/2014/main" id="{F756C91F-A769-8746-9736-6A1E2B721D6B}"/>
              </a:ext>
            </a:extLst>
          </p:cNvPr>
          <p:cNvSpPr>
            <a:spLocks noGrp="1"/>
          </p:cNvSpPr>
          <p:nvPr>
            <p:ph type="body" sz="quarter" idx="20"/>
          </p:nvPr>
        </p:nvSpPr>
        <p:spPr/>
        <p:txBody>
          <a:bodyPr/>
          <a:lstStyle/>
          <a:p>
            <a:r>
              <a:rPr lang="en-US" dirty="0"/>
              <a:t>OBJECTIVES</a:t>
            </a:r>
          </a:p>
        </p:txBody>
      </p:sp>
      <p:sp>
        <p:nvSpPr>
          <p:cNvPr id="31" name="Text Placeholder 30">
            <a:extLst>
              <a:ext uri="{FF2B5EF4-FFF2-40B4-BE49-F238E27FC236}">
                <a16:creationId xmlns:a16="http://schemas.microsoft.com/office/drawing/2014/main" id="{4D8E9A6E-E5FF-AB49-84AA-3A4E1523DDE0}"/>
              </a:ext>
            </a:extLst>
          </p:cNvPr>
          <p:cNvSpPr>
            <a:spLocks noGrp="1"/>
          </p:cNvSpPr>
          <p:nvPr>
            <p:ph type="body" sz="quarter" idx="25"/>
          </p:nvPr>
        </p:nvSpPr>
        <p:spPr/>
        <p:txBody>
          <a:bodyPr/>
          <a:lstStyle/>
          <a:p>
            <a:r>
              <a:rPr lang="en-US" dirty="0"/>
              <a:t>CONCLUSIONS</a:t>
            </a:r>
          </a:p>
        </p:txBody>
      </p:sp>
      <p:sp>
        <p:nvSpPr>
          <p:cNvPr id="32" name="Text Placeholder 31">
            <a:extLst>
              <a:ext uri="{FF2B5EF4-FFF2-40B4-BE49-F238E27FC236}">
                <a16:creationId xmlns:a16="http://schemas.microsoft.com/office/drawing/2014/main" id="{F1CD45E0-BFBD-6449-A27A-446292982C7D}"/>
              </a:ext>
            </a:extLst>
          </p:cNvPr>
          <p:cNvSpPr>
            <a:spLocks noGrp="1"/>
          </p:cNvSpPr>
          <p:nvPr>
            <p:ph type="body" sz="quarter" idx="26"/>
          </p:nvPr>
        </p:nvSpPr>
        <p:spPr>
          <a:xfrm>
            <a:off x="10846594" y="5365571"/>
            <a:ext cx="10093752" cy="3089614"/>
          </a:xfrm>
        </p:spPr>
        <p:txBody>
          <a:bodyPr/>
          <a:lstStyle/>
          <a:p>
            <a:r>
              <a:rPr lang="en-US" dirty="0"/>
              <a:t>Analyzing the interactions between U.S. market performance, macroeconomic indicators, and global events reveals crucial patterns for investors. The interactive dashboard highlights how global events, sourced from GDELT, significantly influence market movements, while FOMC sentiment plays a pivotal role in shaping short-term market reactions. Positive FOMC language tends to coincide with market rallies, while more hawkish tones are often linked to increased volatility. Moreover, geopolitical and economic disruptions clearly affect market dynamics, emphasizing the need for real-time monitoring by investors. By visualizing these relationships, the dashboard offers a powerful tool for navigating the complexities of the financial landscape and making data-driven investment decisions.</a:t>
            </a:r>
          </a:p>
        </p:txBody>
      </p:sp>
      <p:sp>
        <p:nvSpPr>
          <p:cNvPr id="33" name="Text Placeholder 32">
            <a:extLst>
              <a:ext uri="{FF2B5EF4-FFF2-40B4-BE49-F238E27FC236}">
                <a16:creationId xmlns:a16="http://schemas.microsoft.com/office/drawing/2014/main" id="{B987F76A-25E5-8F4D-A08D-EFFBEAFC4DDD}"/>
              </a:ext>
            </a:extLst>
          </p:cNvPr>
          <p:cNvSpPr>
            <a:spLocks noGrp="1"/>
          </p:cNvSpPr>
          <p:nvPr>
            <p:ph type="body" sz="quarter" idx="27"/>
          </p:nvPr>
        </p:nvSpPr>
        <p:spPr/>
        <p:txBody>
          <a:bodyPr/>
          <a:lstStyle/>
          <a:p>
            <a:r>
              <a:rPr lang="en-US" dirty="0"/>
              <a:t>REFERENCES</a:t>
            </a:r>
          </a:p>
        </p:txBody>
      </p:sp>
      <p:sp>
        <p:nvSpPr>
          <p:cNvPr id="34" name="Text Placeholder 33">
            <a:extLst>
              <a:ext uri="{FF2B5EF4-FFF2-40B4-BE49-F238E27FC236}">
                <a16:creationId xmlns:a16="http://schemas.microsoft.com/office/drawing/2014/main" id="{7D41EBDE-1609-3448-80A4-1C45137E7020}"/>
              </a:ext>
            </a:extLst>
          </p:cNvPr>
          <p:cNvSpPr>
            <a:spLocks noGrp="1"/>
          </p:cNvSpPr>
          <p:nvPr>
            <p:ph type="body" sz="quarter" idx="28"/>
          </p:nvPr>
        </p:nvSpPr>
        <p:spPr/>
        <p:txBody>
          <a:bodyPr/>
          <a:lstStyle/>
          <a:p>
            <a:endParaRPr lang="en-US" dirty="0"/>
          </a:p>
        </p:txBody>
      </p:sp>
      <p:sp>
        <p:nvSpPr>
          <p:cNvPr id="35" name="Text Placeholder 34">
            <a:extLst>
              <a:ext uri="{FF2B5EF4-FFF2-40B4-BE49-F238E27FC236}">
                <a16:creationId xmlns:a16="http://schemas.microsoft.com/office/drawing/2014/main" id="{8DB05AB3-1F2A-F04C-AC72-20A73D4DAA6A}"/>
              </a:ext>
            </a:extLst>
          </p:cNvPr>
          <p:cNvSpPr>
            <a:spLocks noGrp="1"/>
          </p:cNvSpPr>
          <p:nvPr>
            <p:ph type="body" sz="quarter" idx="29"/>
          </p:nvPr>
        </p:nvSpPr>
        <p:spPr/>
        <p:txBody>
          <a:bodyPr/>
          <a:lstStyle/>
          <a:p>
            <a:r>
              <a:rPr lang="en-US" dirty="0"/>
              <a:t>ACKNOWLEDGEMENTS</a:t>
            </a:r>
          </a:p>
        </p:txBody>
      </p:sp>
      <p:sp>
        <p:nvSpPr>
          <p:cNvPr id="36" name="Text Placeholder 35">
            <a:extLst>
              <a:ext uri="{FF2B5EF4-FFF2-40B4-BE49-F238E27FC236}">
                <a16:creationId xmlns:a16="http://schemas.microsoft.com/office/drawing/2014/main" id="{948B5F22-2ED2-E847-9BF3-82D22809A2DC}"/>
              </a:ext>
            </a:extLst>
          </p:cNvPr>
          <p:cNvSpPr>
            <a:spLocks noGrp="1"/>
          </p:cNvSpPr>
          <p:nvPr>
            <p:ph type="body" sz="quarter" idx="30"/>
          </p:nvPr>
        </p:nvSpPr>
        <p:spPr/>
        <p:txBody>
          <a:bodyPr/>
          <a:lstStyle/>
          <a:p>
            <a:endParaRPr lang="en-US"/>
          </a:p>
        </p:txBody>
      </p:sp>
      <p:sp>
        <p:nvSpPr>
          <p:cNvPr id="37" name="Text Placeholder 36">
            <a:extLst>
              <a:ext uri="{FF2B5EF4-FFF2-40B4-BE49-F238E27FC236}">
                <a16:creationId xmlns:a16="http://schemas.microsoft.com/office/drawing/2014/main" id="{3B540C16-8ABD-8B40-A51F-D32095A92519}"/>
              </a:ext>
            </a:extLst>
          </p:cNvPr>
          <p:cNvSpPr>
            <a:spLocks noGrp="1"/>
          </p:cNvSpPr>
          <p:nvPr>
            <p:ph type="body" sz="quarter" idx="96"/>
          </p:nvPr>
        </p:nvSpPr>
        <p:spPr>
          <a:xfrm>
            <a:off x="440616" y="13633726"/>
            <a:ext cx="10102728" cy="2289395"/>
          </a:xfrm>
        </p:spPr>
        <p:txBody>
          <a:bodyPr/>
          <a:lstStyle/>
          <a:p>
            <a:r>
              <a:rPr lang="en-US" b="1" dirty="0"/>
              <a:t>Objective 1</a:t>
            </a:r>
            <a:r>
              <a:rPr lang="en-US" dirty="0"/>
              <a:t>: Analyze the correlation between global events (GDELT) and U.S. financial indices using sentiment analysis.</a:t>
            </a:r>
          </a:p>
          <a:p>
            <a:r>
              <a:rPr lang="en-US" b="1" dirty="0"/>
              <a:t>Objective 2</a:t>
            </a:r>
            <a:r>
              <a:rPr lang="en-US" dirty="0"/>
              <a:t>: Investigate how FOMC announcements influence investor sentiment and stock market volatility.</a:t>
            </a:r>
          </a:p>
          <a:p>
            <a:r>
              <a:rPr lang="en-US" b="1" dirty="0"/>
              <a:t>Objective 3</a:t>
            </a:r>
            <a:r>
              <a:rPr lang="en-US" dirty="0"/>
              <a:t>: Provide an interactive visualization to help retail investors understand market behavior in response to economic events.</a:t>
            </a:r>
          </a:p>
        </p:txBody>
      </p:sp>
      <p:sp>
        <p:nvSpPr>
          <p:cNvPr id="38" name="Text Placeholder 37">
            <a:extLst>
              <a:ext uri="{FF2B5EF4-FFF2-40B4-BE49-F238E27FC236}">
                <a16:creationId xmlns:a16="http://schemas.microsoft.com/office/drawing/2014/main" id="{0F56D88A-4B12-0F47-8D8A-2F1828CAE02A}"/>
              </a:ext>
            </a:extLst>
          </p:cNvPr>
          <p:cNvSpPr>
            <a:spLocks noGrp="1"/>
          </p:cNvSpPr>
          <p:nvPr>
            <p:ph type="body" sz="quarter" idx="150"/>
          </p:nvPr>
        </p:nvSpPr>
        <p:spPr/>
        <p:txBody>
          <a:bodyPr>
            <a:normAutofit fontScale="85000" lnSpcReduction="10000"/>
          </a:bodyPr>
          <a:lstStyle/>
          <a:p>
            <a:r>
              <a:rPr lang="en-US" dirty="0"/>
              <a:t>NUS School of Computing, AY 2024/2025 | CS5346 Information Visualization</a:t>
            </a:r>
          </a:p>
        </p:txBody>
      </p:sp>
      <p:sp>
        <p:nvSpPr>
          <p:cNvPr id="39" name="Text Placeholder 38">
            <a:extLst>
              <a:ext uri="{FF2B5EF4-FFF2-40B4-BE49-F238E27FC236}">
                <a16:creationId xmlns:a16="http://schemas.microsoft.com/office/drawing/2014/main" id="{6F9BAE11-25C3-0846-BD60-EDC70290B378}"/>
              </a:ext>
            </a:extLst>
          </p:cNvPr>
          <p:cNvSpPr>
            <a:spLocks noGrp="1"/>
          </p:cNvSpPr>
          <p:nvPr>
            <p:ph type="body" sz="quarter" idx="151"/>
          </p:nvPr>
        </p:nvSpPr>
        <p:spPr/>
        <p:txBody>
          <a:bodyPr>
            <a:normAutofit fontScale="70000" lnSpcReduction="20000"/>
          </a:bodyPr>
          <a:lstStyle/>
          <a:p>
            <a:r>
              <a:rPr lang="en-US" dirty="0"/>
              <a:t>Daniel Lit Ngai Bun, Edmund Tham Ren </a:t>
            </a:r>
            <a:r>
              <a:rPr lang="en-US" dirty="0" err="1"/>
              <a:t>Jiat</a:t>
            </a:r>
            <a:r>
              <a:rPr lang="en-US" dirty="0"/>
              <a:t>, Tan Zhu Dong</a:t>
            </a:r>
          </a:p>
        </p:txBody>
      </p:sp>
      <p:sp>
        <p:nvSpPr>
          <p:cNvPr id="40" name="Text Placeholder 39">
            <a:extLst>
              <a:ext uri="{FF2B5EF4-FFF2-40B4-BE49-F238E27FC236}">
                <a16:creationId xmlns:a16="http://schemas.microsoft.com/office/drawing/2014/main" id="{4E095D28-F987-E544-B047-DF5F82B6C3C9}"/>
              </a:ext>
            </a:extLst>
          </p:cNvPr>
          <p:cNvSpPr>
            <a:spLocks noGrp="1"/>
          </p:cNvSpPr>
          <p:nvPr>
            <p:ph type="body" sz="quarter" idx="153"/>
          </p:nvPr>
        </p:nvSpPr>
        <p:spPr/>
        <p:txBody>
          <a:bodyPr>
            <a:normAutofit fontScale="62500" lnSpcReduction="20000"/>
          </a:bodyPr>
          <a:lstStyle/>
          <a:p>
            <a:r>
              <a:rPr lang="en-GB" dirty="0"/>
              <a:t>Investigating the Influence of Global Events and FOMC Sentiment on U.S. Markets</a:t>
            </a:r>
            <a:endParaRPr lang="en-US" dirty="0"/>
          </a:p>
        </p:txBody>
      </p:sp>
      <p:pic>
        <p:nvPicPr>
          <p:cNvPr id="6" name="Picture 5" descr="A graph with a red and blue circle&#10;&#10;AI-generated content may be incorrect.">
            <a:extLst>
              <a:ext uri="{FF2B5EF4-FFF2-40B4-BE49-F238E27FC236}">
                <a16:creationId xmlns:a16="http://schemas.microsoft.com/office/drawing/2014/main" id="{D25B244D-9E60-BA07-54EB-612FA83F6C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5323" y="11927091"/>
            <a:ext cx="10253578" cy="10253578"/>
          </a:xfrm>
          <a:prstGeom prst="rect">
            <a:avLst/>
          </a:prstGeom>
        </p:spPr>
      </p:pic>
      <p:pic>
        <p:nvPicPr>
          <p:cNvPr id="12" name="Picture 11" descr="A screenshot of a graph&#10;&#10;AI-generated content may be incorrect.">
            <a:extLst>
              <a:ext uri="{FF2B5EF4-FFF2-40B4-BE49-F238E27FC236}">
                <a16:creationId xmlns:a16="http://schemas.microsoft.com/office/drawing/2014/main" id="{B0CB88E3-AD38-BE98-AFBA-63B80032EA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954500" y="11618017"/>
            <a:ext cx="10913386" cy="10913386"/>
          </a:xfrm>
          <a:prstGeom prst="rect">
            <a:avLst/>
          </a:prstGeom>
        </p:spPr>
      </p:pic>
      <p:pic>
        <p:nvPicPr>
          <p:cNvPr id="18" name="Picture 17" descr="A graph of different colored lines&#10;&#10;AI-generated content may be incorrect.">
            <a:extLst>
              <a:ext uri="{FF2B5EF4-FFF2-40B4-BE49-F238E27FC236}">
                <a16:creationId xmlns:a16="http://schemas.microsoft.com/office/drawing/2014/main" id="{03D5C370-3644-C943-9C97-6C9F998BE9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1725" y="15974207"/>
            <a:ext cx="10442469" cy="8535941"/>
          </a:xfrm>
          <a:prstGeom prst="rect">
            <a:avLst/>
          </a:prstGeom>
        </p:spPr>
      </p:pic>
      <p:pic>
        <p:nvPicPr>
          <p:cNvPr id="22" name="Picture 21" descr="A graph of different colored lines&#10;&#10;AI-generated content may be incorrect.">
            <a:extLst>
              <a:ext uri="{FF2B5EF4-FFF2-40B4-BE49-F238E27FC236}">
                <a16:creationId xmlns:a16="http://schemas.microsoft.com/office/drawing/2014/main" id="{64543484-9F72-3C45-B2A7-8BCBFD991C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480880" y="15319534"/>
            <a:ext cx="10913386" cy="10913386"/>
          </a:xfrm>
          <a:prstGeom prst="rect">
            <a:avLst/>
          </a:prstGeom>
        </p:spPr>
      </p:pic>
    </p:spTree>
    <p:extLst>
      <p:ext uri="{BB962C8B-B14F-4D97-AF65-F5344CB8AC3E}">
        <p14:creationId xmlns:p14="http://schemas.microsoft.com/office/powerpoint/2010/main" val="3742088974"/>
      </p:ext>
    </p:extLst>
  </p:cSld>
  <p:clrMapOvr>
    <a:masterClrMapping/>
  </p:clrMapOvr>
</p:sld>
</file>

<file path=ppt/theme/theme1.xml><?xml version="1.0" encoding="utf-8"?>
<a:theme xmlns:a="http://schemas.openxmlformats.org/drawingml/2006/main" name="A1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1661</TotalTime>
  <Words>320</Words>
  <Application>Microsoft Office PowerPoint</Application>
  <PresentationFormat>Custom</PresentationFormat>
  <Paragraphs>14</Paragraphs>
  <Slides>1</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vt:i4>
      </vt:variant>
    </vt:vector>
  </HeadingPairs>
  <TitlesOfParts>
    <vt:vector size="8" baseType="lpstr">
      <vt:lpstr>Arial</vt:lpstr>
      <vt:lpstr>Arial Black</vt:lpstr>
      <vt:lpstr>Calibri</vt:lpstr>
      <vt:lpstr>Times New Roman</vt:lpstr>
      <vt:lpstr>Trebuchet MS</vt:lpstr>
      <vt:lpstr>A1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A1 PowerPoint Presentation</dc:title>
  <dc:subject>Research poster presentation template</dc:subject>
  <dc:creator>PosterPresentations.com</dc:creator>
  <cp:keywords>A1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Tan Zhu Dong</cp:lastModifiedBy>
  <cp:revision>40</cp:revision>
  <dcterms:created xsi:type="dcterms:W3CDTF">2012-02-10T00:21:22Z</dcterms:created>
  <dcterms:modified xsi:type="dcterms:W3CDTF">2025-04-16T11:27:33Z</dcterms:modified>
  <cp:category>Research poster templates</cp:category>
</cp:coreProperties>
</file>